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15" r:id="rId4"/>
    <p:sldId id="314" r:id="rId5"/>
    <p:sldId id="317" r:id="rId6"/>
    <p:sldId id="319" r:id="rId7"/>
    <p:sldId id="25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1F5281"/>
    <a:srgbClr val="1481B8"/>
    <a:srgbClr val="B7CBCD"/>
    <a:srgbClr val="30A383"/>
    <a:srgbClr val="D6E1E2"/>
    <a:srgbClr val="D6FDFF"/>
    <a:srgbClr val="30A4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3103" autoAdjust="0"/>
  </p:normalViewPr>
  <p:slideViewPr>
    <p:cSldViewPr>
      <p:cViewPr>
        <p:scale>
          <a:sx n="75" d="100"/>
          <a:sy n="75" d="100"/>
        </p:scale>
        <p:origin x="-121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6350"/>
            <a:ext cx="9144000" cy="2946400"/>
          </a:xfrm>
          <a:prstGeom prst="rect">
            <a:avLst/>
          </a:prstGeom>
          <a:solidFill>
            <a:srgbClr val="1F52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3" name="Freeform 21"/>
          <p:cNvSpPr>
            <a:spLocks/>
          </p:cNvSpPr>
          <p:nvPr/>
        </p:nvSpPr>
        <p:spPr bwMode="gray">
          <a:xfrm>
            <a:off x="-14288" y="1931988"/>
            <a:ext cx="9158288" cy="2506662"/>
          </a:xfrm>
          <a:custGeom>
            <a:avLst/>
            <a:gdLst/>
            <a:ahLst/>
            <a:cxnLst>
              <a:cxn ang="0">
                <a:pos x="0" y="465"/>
              </a:cxn>
              <a:cxn ang="0">
                <a:pos x="2916" y="18"/>
              </a:cxn>
              <a:cxn ang="0">
                <a:pos x="5769" y="475"/>
              </a:cxn>
              <a:cxn ang="0">
                <a:pos x="5766" y="1579"/>
              </a:cxn>
              <a:cxn ang="0">
                <a:pos x="6" y="1579"/>
              </a:cxn>
              <a:cxn ang="0">
                <a:pos x="0" y="465"/>
              </a:cxn>
            </a:cxnLst>
            <a:rect l="0" t="0" r="r" b="b"/>
            <a:pathLst>
              <a:path w="5769" h="1579">
                <a:moveTo>
                  <a:pt x="0" y="465"/>
                </a:moveTo>
                <a:cubicBezTo>
                  <a:pt x="722" y="228"/>
                  <a:pt x="1673" y="36"/>
                  <a:pt x="2916" y="18"/>
                </a:cubicBezTo>
                <a:cubicBezTo>
                  <a:pt x="4159" y="0"/>
                  <a:pt x="5348" y="247"/>
                  <a:pt x="5769" y="475"/>
                </a:cubicBezTo>
                <a:lnTo>
                  <a:pt x="5766" y="1579"/>
                </a:lnTo>
                <a:lnTo>
                  <a:pt x="6" y="1579"/>
                </a:lnTo>
                <a:lnTo>
                  <a:pt x="0" y="465"/>
                </a:lnTo>
                <a:close/>
              </a:path>
            </a:pathLst>
          </a:custGeom>
          <a:solidFill>
            <a:schemeClr val="tx1"/>
          </a:solid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4933950"/>
            <a:ext cx="9163050" cy="1941513"/>
          </a:xfrm>
          <a:prstGeom prst="rect">
            <a:avLst/>
          </a:prstGeom>
          <a:solidFill>
            <a:srgbClr val="30A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Freeform 19" descr="108a"/>
          <p:cNvSpPr>
            <a:spLocks/>
          </p:cNvSpPr>
          <p:nvPr/>
        </p:nvSpPr>
        <p:spPr bwMode="gray">
          <a:xfrm>
            <a:off x="-4763" y="2046288"/>
            <a:ext cx="9148763" cy="2787650"/>
          </a:xfrm>
          <a:custGeom>
            <a:avLst/>
            <a:gdLst/>
            <a:ahLst/>
            <a:cxnLst>
              <a:cxn ang="0">
                <a:pos x="0" y="586"/>
              </a:cxn>
              <a:cxn ang="0">
                <a:pos x="2929" y="18"/>
              </a:cxn>
              <a:cxn ang="0">
                <a:pos x="5763" y="593"/>
              </a:cxn>
              <a:cxn ang="0">
                <a:pos x="5763" y="1756"/>
              </a:cxn>
              <a:cxn ang="0">
                <a:pos x="0" y="1752"/>
              </a:cxn>
              <a:cxn ang="0">
                <a:pos x="0" y="586"/>
              </a:cxn>
            </a:cxnLst>
            <a:rect l="0" t="0" r="r" b="b"/>
            <a:pathLst>
              <a:path w="5763" h="1756">
                <a:moveTo>
                  <a:pt x="0" y="586"/>
                </a:moveTo>
                <a:cubicBezTo>
                  <a:pt x="693" y="340"/>
                  <a:pt x="1521" y="0"/>
                  <a:pt x="2929" y="18"/>
                </a:cubicBezTo>
                <a:cubicBezTo>
                  <a:pt x="4337" y="36"/>
                  <a:pt x="5292" y="322"/>
                  <a:pt x="5763" y="593"/>
                </a:cubicBezTo>
                <a:lnTo>
                  <a:pt x="5763" y="1756"/>
                </a:lnTo>
                <a:lnTo>
                  <a:pt x="0" y="1752"/>
                </a:lnTo>
                <a:lnTo>
                  <a:pt x="0" y="586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4826000"/>
            <a:ext cx="9156700" cy="168275"/>
          </a:xfrm>
          <a:prstGeom prst="rect">
            <a:avLst/>
          </a:prstGeom>
          <a:gradFill rotWithShape="1">
            <a:gsLst>
              <a:gs pos="0">
                <a:srgbClr val="30A484"/>
              </a:gs>
              <a:gs pos="100000">
                <a:srgbClr val="30A484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914400" y="900113"/>
            <a:ext cx="7239000" cy="784225"/>
          </a:xfrm>
        </p:spPr>
        <p:txBody>
          <a:bodyPr/>
          <a:lstStyle>
            <a:lvl1pPr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828800" y="5314950"/>
            <a:ext cx="6019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04800" y="2286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D6E1E2"/>
                </a:solidFill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671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93825"/>
            <a:ext cx="8229600" cy="49307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93825"/>
            <a:ext cx="4038600" cy="493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93825"/>
            <a:ext cx="4038600" cy="4930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247650"/>
          <a:ext cx="9144000" cy="1155700"/>
        </p:xfrm>
        <a:graphic>
          <a:graphicData uri="http://schemas.openxmlformats.org/presentationml/2006/ole">
            <p:oleObj spid="_x0000_s1067" name="Image" r:id="rId15" imgW="6311111" imgH="1155148" progId="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6524625"/>
            <a:ext cx="9144000" cy="333375"/>
          </a:xfrm>
          <a:prstGeom prst="rect">
            <a:avLst/>
          </a:prstGeom>
          <a:solidFill>
            <a:srgbClr val="30A38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white">
          <a:xfrm>
            <a:off x="0" y="0"/>
            <a:ext cx="9144000" cy="241300"/>
          </a:xfrm>
          <a:prstGeom prst="rect">
            <a:avLst/>
          </a:prstGeom>
          <a:solidFill>
            <a:srgbClr val="1F528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6096000" y="6567488"/>
            <a:ext cx="2667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chemeClr val="bg1"/>
                </a:solidFill>
              </a:rPr>
              <a:t>COMPANY LOGO</a:t>
            </a:r>
          </a:p>
        </p:txBody>
      </p:sp>
      <p:sp>
        <p:nvSpPr>
          <p:cNvPr id="1042" name="Freeform 18"/>
          <p:cNvSpPr>
            <a:spLocks/>
          </p:cNvSpPr>
          <p:nvPr/>
        </p:nvSpPr>
        <p:spPr bwMode="white">
          <a:xfrm>
            <a:off x="3175" y="963613"/>
            <a:ext cx="9140825" cy="461962"/>
          </a:xfrm>
          <a:custGeom>
            <a:avLst/>
            <a:gdLst/>
            <a:ahLst/>
            <a:cxnLst>
              <a:cxn ang="0">
                <a:pos x="0" y="290"/>
              </a:cxn>
              <a:cxn ang="0">
                <a:pos x="1" y="193"/>
              </a:cxn>
              <a:cxn ang="0">
                <a:pos x="1833" y="25"/>
              </a:cxn>
              <a:cxn ang="0">
                <a:pos x="3966" y="41"/>
              </a:cxn>
              <a:cxn ang="0">
                <a:pos x="5760" y="184"/>
              </a:cxn>
              <a:cxn ang="0">
                <a:pos x="5764" y="291"/>
              </a:cxn>
              <a:cxn ang="0">
                <a:pos x="0" y="290"/>
              </a:cxn>
            </a:cxnLst>
            <a:rect l="0" t="0" r="r" b="b"/>
            <a:pathLst>
              <a:path w="5764" h="291">
                <a:moveTo>
                  <a:pt x="0" y="290"/>
                </a:moveTo>
                <a:lnTo>
                  <a:pt x="1" y="193"/>
                </a:lnTo>
                <a:cubicBezTo>
                  <a:pt x="305" y="150"/>
                  <a:pt x="1172" y="50"/>
                  <a:pt x="1833" y="25"/>
                </a:cubicBezTo>
                <a:cubicBezTo>
                  <a:pt x="2494" y="0"/>
                  <a:pt x="3312" y="15"/>
                  <a:pt x="3966" y="41"/>
                </a:cubicBezTo>
                <a:cubicBezTo>
                  <a:pt x="4620" y="68"/>
                  <a:pt x="5460" y="142"/>
                  <a:pt x="5760" y="184"/>
                </a:cubicBezTo>
                <a:lnTo>
                  <a:pt x="5764" y="291"/>
                </a:lnTo>
                <a:lnTo>
                  <a:pt x="0" y="29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3825"/>
            <a:ext cx="8229600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Text Box 22"/>
          <p:cNvSpPr txBox="1">
            <a:spLocks noChangeArrowheads="1"/>
          </p:cNvSpPr>
          <p:nvPr/>
        </p:nvSpPr>
        <p:spPr bwMode="auto">
          <a:xfrm>
            <a:off x="6829425" y="14288"/>
            <a:ext cx="1884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>
                <a:solidFill>
                  <a:schemeClr val="bg1"/>
                </a:solidFill>
              </a:rPr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rgbClr val="1481B8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agpb24.ru/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ag_pb_zelenogorsk@mail.r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4624"/>
            <a:ext cx="1152128" cy="864096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566610"/>
            <a:ext cx="8064896" cy="1494238"/>
          </a:xfrm>
        </p:spPr>
        <p:txBody>
          <a:bodyPr/>
          <a:lstStyle/>
          <a:p>
            <a:r>
              <a:rPr lang="ru-RU" dirty="0" smtClean="0"/>
              <a:t>Развитие малого и среднего предпринимательства на территории </a:t>
            </a:r>
            <a:br>
              <a:rPr lang="ru-RU" dirty="0" smtClean="0"/>
            </a:br>
            <a:r>
              <a:rPr lang="ru-RU" dirty="0" smtClean="0"/>
              <a:t>ЗАТО г. Зеленогорск</a:t>
            </a:r>
            <a:endParaRPr lang="en-US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571736" y="5214951"/>
            <a:ext cx="6572264" cy="1200329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Некоммерческая организация </a:t>
            </a:r>
            <a:b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«Фонд развития предпринимательства  ЗАТО г. Зеленогорск»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660525" y="1208366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27432"/>
            <a:ext cx="2088232" cy="188640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92280" y="6597352"/>
            <a:ext cx="1656184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80"/>
            <a:ext cx="9036496" cy="671512"/>
          </a:xfrm>
        </p:spPr>
        <p:txBody>
          <a:bodyPr/>
          <a:lstStyle/>
          <a:p>
            <a:r>
              <a:rPr lang="ru-RU" sz="2100" b="1" dirty="0" smtClean="0"/>
              <a:t>О Фонде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794889"/>
            <a:ext cx="51845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расслоение муниципальных образований края по уровню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затруднен доступ к финансово-кредитным и иным материальным ресурсам;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недостаточная развитость инфраструктуры поддержки и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высокий уровень административного </a:t>
            </a:r>
            <a:r>
              <a:rPr lang="ru-RU" sz="1700" dirty="0" smtClean="0">
                <a:solidFill>
                  <a:schemeClr val="bg1"/>
                </a:solidFill>
              </a:rPr>
              <a:t>вмешательства; 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дефицит квалифицированных кадров и доступных информационно-консультационных ресурсов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214282" y="1393825"/>
            <a:ext cx="8786874" cy="4930775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Фонд создан в 2012 году при поддержке: </a:t>
            </a:r>
          </a:p>
          <a:p>
            <a:pPr>
              <a:buNone/>
            </a:pPr>
            <a:endParaRPr lang="ru-RU" sz="9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Правительства Красноярского края, 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Министерства инвестиций и инноваций Красноярского края,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Администрации ЗАТО г. Зеленогорск,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ОАО «ТВЭЛ», 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ОАО «Красноярское региональное агентство поддержки малого и среднего бизнеса».</a:t>
            </a:r>
          </a:p>
          <a:p>
            <a:endParaRPr lang="ru-RU" sz="9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pic>
        <p:nvPicPr>
          <p:cNvPr id="2052" name="Picture 4" descr="\\server\Обмен(exchange)\Обмен информацией\Отдел PR и рекламы\Рудакова\Презентации\ЗЕЛЕНОГОРСКИЙ ФОНД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357826"/>
            <a:ext cx="4019550" cy="714375"/>
          </a:xfrm>
          <a:prstGeom prst="rect">
            <a:avLst/>
          </a:prstGeom>
          <a:noFill/>
        </p:spPr>
      </p:pic>
      <p:pic>
        <p:nvPicPr>
          <p:cNvPr id="2054" name="Picture 6" descr="\\server\Обмен(exchange)\Обмен информацией\Отдел PR и рекламы\Рудакова\Фирменный стиль\Министерств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876"/>
            <a:ext cx="2201091" cy="1500198"/>
          </a:xfrm>
          <a:prstGeom prst="rect">
            <a:avLst/>
          </a:prstGeom>
          <a:noFill/>
        </p:spPr>
      </p:pic>
      <p:pic>
        <p:nvPicPr>
          <p:cNvPr id="2055" name="Picture 7" descr="\\server\Обмен(exchange)\Обмен информацией\Отдел PR и рекламы\Рудакова\Фирменный стиль\Наш сокращенны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5286388"/>
            <a:ext cx="2441575" cy="706438"/>
          </a:xfrm>
          <a:prstGeom prst="rect">
            <a:avLst/>
          </a:prstGeom>
          <a:noFill/>
        </p:spPr>
      </p:pic>
      <p:pic>
        <p:nvPicPr>
          <p:cNvPr id="2056" name="Picture 8" descr="\\server\Обмен(exchange)\Обмен информацией\Отдел PR и рекламы\Рудакова\Презентации\ЗЕЛЕНОГОРСКИЙ ФОНД\Coat_of_Arms_of_Zelenogorsk_(Krasnoyarsk_krai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000504"/>
            <a:ext cx="642008" cy="785818"/>
          </a:xfrm>
          <a:prstGeom prst="rect">
            <a:avLst/>
          </a:prstGeom>
          <a:noFill/>
        </p:spPr>
      </p:pic>
      <p:pic>
        <p:nvPicPr>
          <p:cNvPr id="2057" name="Picture 9" descr="\\server\Обмен(exchange)\Обмен информацией\Отдел PR и рекламы\Рудакова\Презентации\ЗЕЛЕНОГОРСКИЙ ФОНД\ЗАТО зеленогорск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9124" y="4143380"/>
            <a:ext cx="3786188" cy="344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24010175"/>
      </p:ext>
    </p:extLst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660525" y="1208366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27432"/>
            <a:ext cx="2088232" cy="188640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92280" y="6597352"/>
            <a:ext cx="1656184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80"/>
            <a:ext cx="9036496" cy="671512"/>
          </a:xfrm>
        </p:spPr>
        <p:txBody>
          <a:bodyPr/>
          <a:lstStyle/>
          <a:p>
            <a:r>
              <a:rPr lang="ru-RU" sz="2100" b="1" dirty="0" smtClean="0"/>
              <a:t>Услуги Фонда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794889"/>
            <a:ext cx="51845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расслоение муниципальных образований края по уровню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затруднен доступ к финансово-кредитным и иным материальным ресурсам;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недостаточная развитость инфраструктуры поддержки и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высокий уровень административного </a:t>
            </a:r>
            <a:r>
              <a:rPr lang="ru-RU" sz="1700" dirty="0" smtClean="0">
                <a:solidFill>
                  <a:schemeClr val="bg1"/>
                </a:solidFill>
              </a:rPr>
              <a:t>вмешательства; 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дефицит квалифицированных кадров и доступных информационно-консультационных ресурсов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214282" y="1393825"/>
            <a:ext cx="8786874" cy="4930775"/>
          </a:xfrm>
        </p:spPr>
        <p:txBody>
          <a:bodyPr/>
          <a:lstStyle/>
          <a:p>
            <a:pPr>
              <a:buNone/>
            </a:pPr>
            <a:endParaRPr lang="ru-RU" sz="5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Основные цели и задачи Фонда:</a:t>
            </a:r>
          </a:p>
          <a:p>
            <a:pPr>
              <a:buNone/>
            </a:pPr>
            <a:endParaRPr lang="ru-RU" sz="9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Финансовая и консультационная поддержка начинающих и уже действующих субъектов малого и среднего бизнеса на территории ЗАТО г. Зеленогорск,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создание новых рабочих мест, трудозанятость населения.</a:t>
            </a:r>
          </a:p>
          <a:p>
            <a:pPr>
              <a:buNone/>
            </a:pPr>
            <a:endParaRPr lang="ru-RU" sz="180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Основные услуги Фонда: </a:t>
            </a:r>
          </a:p>
          <a:p>
            <a:pPr>
              <a:buNone/>
            </a:pPr>
            <a:endParaRPr lang="ru-RU" sz="9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Предоставление </a:t>
            </a:r>
            <a:r>
              <a:rPr lang="ru-RU" sz="1800" b="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грантов</a:t>
            </a:r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на реализацию инвестиционного проекта,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Предоставление </a:t>
            </a:r>
            <a:r>
              <a:rPr lang="ru-RU" sz="1800" b="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субсидий</a:t>
            </a:r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- безвозмездного целевого финансирования на реализацию муниципальных программ, 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Выдача </a:t>
            </a:r>
            <a:r>
              <a:rPr lang="ru-RU" sz="1800" b="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займов</a:t>
            </a:r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под низкий процент,</a:t>
            </a:r>
          </a:p>
          <a:p>
            <a:r>
              <a:rPr lang="ru-RU" sz="18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- Консультационно-информационная поддержка.</a:t>
            </a:r>
          </a:p>
          <a:p>
            <a:endParaRPr lang="ru-RU" sz="18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pic>
        <p:nvPicPr>
          <p:cNvPr id="8" name="Picture 4" descr="http://alvasko.com/f/images/0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6" y="4857760"/>
            <a:ext cx="2025949" cy="15095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4010175"/>
      </p:ext>
    </p:extLst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660525" y="1208366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27432"/>
            <a:ext cx="2088232" cy="188640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92280" y="6597352"/>
            <a:ext cx="1656184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80"/>
            <a:ext cx="9036496" cy="671512"/>
          </a:xfrm>
        </p:spPr>
        <p:txBody>
          <a:bodyPr/>
          <a:lstStyle/>
          <a:p>
            <a:r>
              <a:rPr lang="ru-RU" sz="2100" b="1" dirty="0" smtClean="0"/>
              <a:t>Предоставление грантов</a:t>
            </a:r>
            <a:endParaRPr lang="en-US" sz="21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794889"/>
            <a:ext cx="51845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расслоение муниципальных образований края по уровню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затруднен доступ к финансово-кредитным и иным материальным ресурсам;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недостаточная развитость инфраструктуры поддержки и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высокий уровень административного </a:t>
            </a:r>
            <a:r>
              <a:rPr lang="ru-RU" sz="1700" dirty="0" smtClean="0">
                <a:solidFill>
                  <a:schemeClr val="bg1"/>
                </a:solidFill>
              </a:rPr>
              <a:t>вмешательства; 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дефицит квалифицированных кадров и доступных информационно-консультационных ресурсов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214282" y="1357297"/>
            <a:ext cx="8786874" cy="4967303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Цели предоставления гранта: 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реализация инвестиционного проекта заявителям, осуществляющим свою деятельность на территории города </a:t>
            </a:r>
            <a:r>
              <a:rPr lang="ru-RU" sz="1400" b="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Зеленогорска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При этом размер собственных средств заявителя, направленных на реализацию инвестиционного проекта, не может быть менее 15 процентов от общей стоимости инвестиционного проекта.</a:t>
            </a:r>
          </a:p>
          <a:p>
            <a:pPr>
              <a:buNone/>
            </a:pP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 </a:t>
            </a:r>
          </a:p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Размеры гранта: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не более 300 тыс. рублей – для вновь созданных субъектов* малого предпринимательства, 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не более 500 тыс. рублей – для субъектов малого и (или) среднего предпринимательства, одному заявителю в течение финансового года.</a:t>
            </a:r>
          </a:p>
          <a:p>
            <a:endParaRPr lang="ru-RU" sz="14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Условия предоставления гранта: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период окупаемости инвестиционного проекта не превышает 5 лет;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отсутствует просроченная задолженность по налоговым и иным платежам в бюджеты всех уровней и внебюджетные фонды;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инвестиционный проект является эффективным;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размер среднемесячной заработной платы на дату подачи заявления не ниже величины прожиточного минимума, установленной в районах Красноярского края на душу населения, для трудоспособного населения;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 инвестиционном проекте предусматривается создание не менее 3 новых рабочих мест.</a:t>
            </a:r>
          </a:p>
          <a:p>
            <a:endParaRPr lang="ru-RU" sz="12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824010175"/>
      </p:ext>
    </p:extLst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660525" y="1208366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27432"/>
            <a:ext cx="2088232" cy="188640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92280" y="6597352"/>
            <a:ext cx="1656184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80"/>
            <a:ext cx="9036496" cy="671512"/>
          </a:xfrm>
        </p:spPr>
        <p:txBody>
          <a:bodyPr/>
          <a:lstStyle/>
          <a:p>
            <a:r>
              <a:rPr lang="ru-RU" sz="2100" b="1" dirty="0" smtClean="0"/>
              <a:t>Предоставление субсидий и займов</a:t>
            </a:r>
            <a:endParaRPr lang="en-US" sz="21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794889"/>
            <a:ext cx="51845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расслоение муниципальных образований края по уровню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затруднен доступ к финансово-кредитным и иным материальным ресурсам;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недостаточная развитость инфраструктуры поддержки и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высокий уровень административного </a:t>
            </a:r>
            <a:r>
              <a:rPr lang="ru-RU" sz="1700" dirty="0" smtClean="0">
                <a:solidFill>
                  <a:schemeClr val="bg1"/>
                </a:solidFill>
              </a:rPr>
              <a:t>вмешательства; 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дефицит квалифицированных кадров и доступных информационно-консультационных ресурсов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143536"/>
          </a:xfrm>
        </p:spPr>
        <p:txBody>
          <a:bodyPr/>
          <a:lstStyle/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Субсидия - 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безвозмездное целевое финансирование на реализацию муниципальных программ (программных мероприятий), направленных на развитие субъектов малого и среднего предпринимательства, создание рабочих мест, создание инфраструктуры поддержки малого и среднего предпринимательства. Финансирование предоставляется Фондом в размере </a:t>
            </a:r>
            <a:r>
              <a:rPr lang="ru-RU" sz="1400" b="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не более 3 000 000 рублей 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на весь период действия программ. При этом объем финансирования программы за счет средств местного бюджета должен составлять не менее 15% от общей суммы расходов, предусмотренных на реализацию программы.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Займ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предоставляется заявителям для реализации инвестиционных проектов </a:t>
            </a:r>
            <a:r>
              <a:rPr lang="ru-RU" sz="1400" b="0" u="sng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 размере до 10 000 000 рублей на срок до 5 лет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с выплатой годовых процентов за пользование займом в размере 2/3 ставки рефинансирования Центрального Банка России, действующей на момент предоставления займа. При этом размер собственных средств заявителя, направленных на реализацию инвестиционного проекта, не может быть менее 15% от общей стоимости инвестиционного проекта.</a:t>
            </a:r>
          </a:p>
          <a:p>
            <a:endParaRPr lang="ru-RU" sz="6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Условия предоставления займа: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период окупаемости инвестиционного проекта не превышает 5 лет;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отсутствует просроченная задолженность по налоговым и иным платежам в бюджеты всех уровней и внебюджетные фонды;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инвестиционный проект является эффективным;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размер среднемесячной заработной платы на дату подачи заявления не ниже величины прожиточного минимума;</a:t>
            </a:r>
          </a:p>
          <a:p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в инвестиционном проекте предусматривается создание не менее 5 новых рабочих мест.</a:t>
            </a:r>
          </a:p>
          <a:p>
            <a:pPr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824010175"/>
      </p:ext>
    </p:extLst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660525" y="1208366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27432"/>
            <a:ext cx="2088232" cy="188640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092280" y="6597352"/>
            <a:ext cx="1656184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8080"/>
            <a:ext cx="9036496" cy="671512"/>
          </a:xfrm>
        </p:spPr>
        <p:txBody>
          <a:bodyPr/>
          <a:lstStyle/>
          <a:p>
            <a:r>
              <a:rPr lang="ru-RU" sz="2100" b="1" dirty="0" smtClean="0"/>
              <a:t>Контакты Фонда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7704" y="1794889"/>
            <a:ext cx="518457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расслоение муниципальных образований края по уровню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затруднен доступ к финансово-кредитным и иным материальным ресурсам; 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недостаточная развитость инфраструктуры поддержки и развития малого и среднего </a:t>
            </a:r>
            <a:r>
              <a:rPr lang="ru-RU" sz="1700" dirty="0" smtClean="0">
                <a:solidFill>
                  <a:schemeClr val="bg1"/>
                </a:solidFill>
              </a:rPr>
              <a:t>предпринимательства;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высокий уровень административного </a:t>
            </a:r>
            <a:r>
              <a:rPr lang="ru-RU" sz="1700" dirty="0" smtClean="0">
                <a:solidFill>
                  <a:schemeClr val="bg1"/>
                </a:solidFill>
              </a:rPr>
              <a:t>вмешательства; </a:t>
            </a:r>
            <a:endParaRPr lang="ru-RU" sz="1700" dirty="0">
              <a:solidFill>
                <a:schemeClr val="bg1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1700" dirty="0">
                <a:solidFill>
                  <a:schemeClr val="bg1"/>
                </a:solidFill>
              </a:rPr>
              <a:t>дефицит квалифицированных кадров и доступных информационно-консультационных ресурсов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"/>
          </p:nvPr>
        </p:nvSpPr>
        <p:spPr>
          <a:xfrm>
            <a:off x="214282" y="1357297"/>
            <a:ext cx="8786874" cy="4967303"/>
          </a:xfrm>
        </p:spPr>
        <p:txBody>
          <a:bodyPr/>
          <a:lstStyle/>
          <a:p>
            <a:pPr lvl="0">
              <a:buClr>
                <a:srgbClr val="1481B8"/>
              </a:buCl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Некоммерческая организация «Фонд развития предпринимательства  </a:t>
            </a:r>
          </a:p>
          <a:p>
            <a:pPr lvl="0">
              <a:buClr>
                <a:srgbClr val="1481B8"/>
              </a:buCl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ЗАТО г. Зеленогорск»</a:t>
            </a:r>
          </a:p>
          <a:p>
            <a:pPr lvl="0">
              <a:buClr>
                <a:srgbClr val="1481B8"/>
              </a:buClr>
              <a:buNone/>
            </a:pPr>
            <a:endParaRPr lang="ru-RU" sz="14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Clr>
                <a:srgbClr val="1481B8"/>
              </a:buCl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Адрес: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ЗАТО г. </a:t>
            </a:r>
            <a:r>
              <a:rPr lang="ru-RU" sz="1400" b="0" dirty="0" err="1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Зеленогорска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ул. Ленина, д.18, офис 28 (4 этаж)</a:t>
            </a:r>
          </a:p>
          <a:p>
            <a:pPr lvl="0">
              <a:buClr>
                <a:srgbClr val="1481B8"/>
              </a:buCl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Тел: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+7 (391-69) 2-28-48</a:t>
            </a:r>
            <a:endParaRPr lang="en-US" sz="14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Clr>
                <a:srgbClr val="1481B8"/>
              </a:buClr>
              <a:buNone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E-mail</a:t>
            </a: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2"/>
              </a:rPr>
              <a:t>ag_pb_zelenogorsk@mail.ru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lvl="0">
              <a:buClr>
                <a:srgbClr val="1481B8"/>
              </a:buClr>
              <a:buNone/>
            </a:pPr>
            <a:r>
              <a:rPr lang="ru-RU" sz="14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Сайт:</a:t>
            </a: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  <a:hlinkClick r:id="rId3"/>
              </a:rPr>
              <a:t>www.agpb24.ru</a:t>
            </a:r>
            <a:r>
              <a:rPr lang="en-US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ru-RU" sz="14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Clr>
                <a:srgbClr val="1481B8"/>
              </a:buClr>
              <a:buNone/>
            </a:pPr>
            <a:endParaRPr lang="ru-RU" sz="1400" b="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lvl="0">
              <a:buClr>
                <a:srgbClr val="1481B8"/>
              </a:buClr>
              <a:buNone/>
            </a:pP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(на базе Представительства г. Зеленогорск ОАО «Красноярское региональное агентство</a:t>
            </a:r>
          </a:p>
          <a:p>
            <a:pPr lvl="0">
              <a:buClr>
                <a:srgbClr val="1481B8"/>
              </a:buClr>
              <a:buNone/>
            </a:pPr>
            <a:r>
              <a:rPr lang="ru-RU" sz="1400" b="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поддержки малого и среднего бизнеса»)</a:t>
            </a:r>
            <a:endParaRPr lang="ru-RU" sz="9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/>
          </a:p>
        </p:txBody>
      </p:sp>
      <p:pic>
        <p:nvPicPr>
          <p:cNvPr id="2052" name="Picture 4" descr="\\server\Обмен(exchange)\Обмен информацией\Отдел PR и рекламы\Рудакова\Презентации\ЗЕЛЕНОГОРСКИЙ ФОНД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5429264"/>
            <a:ext cx="4019550" cy="714375"/>
          </a:xfrm>
          <a:prstGeom prst="rect">
            <a:avLst/>
          </a:prstGeom>
          <a:noFill/>
        </p:spPr>
      </p:pic>
      <p:pic>
        <p:nvPicPr>
          <p:cNvPr id="2054" name="Picture 6" descr="\\server\Обмен(exchange)\Обмен информацией\Отдел PR и рекламы\Рудакова\Фирменный стиль\Министерство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3929066"/>
            <a:ext cx="2201091" cy="1500198"/>
          </a:xfrm>
          <a:prstGeom prst="rect">
            <a:avLst/>
          </a:prstGeom>
          <a:noFill/>
        </p:spPr>
      </p:pic>
      <p:pic>
        <p:nvPicPr>
          <p:cNvPr id="2055" name="Picture 7" descr="\\server\Обмен(exchange)\Обмен информацией\Отдел PR и рекламы\Рудакова\Фирменный стиль\Наш сокращенный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5643578"/>
            <a:ext cx="2441575" cy="706438"/>
          </a:xfrm>
          <a:prstGeom prst="rect">
            <a:avLst/>
          </a:prstGeom>
          <a:noFill/>
        </p:spPr>
      </p:pic>
      <p:pic>
        <p:nvPicPr>
          <p:cNvPr id="2056" name="Picture 8" descr="\\server\Обмен(exchange)\Обмен информацией\Отдел PR и рекламы\Рудакова\Презентации\ЗЕЛЕНОГОРСКИЙ ФОНД\Coat_of_Arms_of_Zelenogorsk_(Krasnoyarsk_krai)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4286256"/>
            <a:ext cx="642008" cy="785818"/>
          </a:xfrm>
          <a:prstGeom prst="rect">
            <a:avLst/>
          </a:prstGeom>
          <a:noFill/>
        </p:spPr>
      </p:pic>
      <p:pic>
        <p:nvPicPr>
          <p:cNvPr id="2057" name="Picture 9" descr="\\server\Обмен(exchange)\Обмен информацией\Отдел PR и рекламы\Рудакова\Презентации\ЗЕЛЕНОГОРСКИЙ ФОНД\ЗАТО зеленогорск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4810" y="4500570"/>
            <a:ext cx="3786188" cy="3444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24010175"/>
      </p:ext>
    </p:extLst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9" name="Group 3"/>
          <p:cNvGrpSpPr>
            <a:grpSpLocks/>
          </p:cNvGrpSpPr>
          <p:nvPr/>
        </p:nvGrpSpPr>
        <p:grpSpPr bwMode="auto">
          <a:xfrm>
            <a:off x="539552" y="2730376"/>
            <a:ext cx="8064896" cy="1296144"/>
            <a:chOff x="1110" y="2656"/>
            <a:chExt cx="1549" cy="1351"/>
          </a:xfrm>
        </p:grpSpPr>
        <p:sp>
          <p:nvSpPr>
            <p:cNvPr id="65540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1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542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5549" name="Text Box 13"/>
          <p:cNvSpPr txBox="1">
            <a:spLocks noChangeArrowheads="1"/>
          </p:cNvSpPr>
          <p:nvPr/>
        </p:nvSpPr>
        <p:spPr bwMode="gray">
          <a:xfrm>
            <a:off x="1805033" y="3138815"/>
            <a:ext cx="560161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</a:rPr>
              <a:t>Спасибо за внимание!</a:t>
            </a:r>
            <a:endParaRPr lang="en-US" sz="24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>
              <a:latin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804248" y="0"/>
            <a:ext cx="2088232" cy="215334"/>
          </a:xfrm>
          <a:prstGeom prst="rect">
            <a:avLst/>
          </a:prstGeom>
          <a:solidFill>
            <a:srgbClr val="1F5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7092280" y="6597352"/>
            <a:ext cx="1656184" cy="2606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7758282" y="1160604"/>
            <a:ext cx="432048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cdb2004108l">
  <a:themeElements>
    <a:clrScheme name="sample 3">
      <a:dk1>
        <a:srgbClr val="1F5281"/>
      </a:dk1>
      <a:lt1>
        <a:srgbClr val="FFFFFF"/>
      </a:lt1>
      <a:dk2>
        <a:srgbClr val="003399"/>
      </a:dk2>
      <a:lt2>
        <a:srgbClr val="D6E1E2"/>
      </a:lt2>
      <a:accent1>
        <a:srgbClr val="30A483"/>
      </a:accent1>
      <a:accent2>
        <a:srgbClr val="CC9900"/>
      </a:accent2>
      <a:accent3>
        <a:srgbClr val="FFFFFF"/>
      </a:accent3>
      <a:accent4>
        <a:srgbClr val="19456D"/>
      </a:accent4>
      <a:accent5>
        <a:srgbClr val="ADCFC1"/>
      </a:accent5>
      <a:accent6>
        <a:srgbClr val="B98A00"/>
      </a:accent6>
      <a:hlink>
        <a:srgbClr val="1481B8"/>
      </a:hlink>
      <a:folHlink>
        <a:srgbClr val="83A6A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666699"/>
        </a:dk1>
        <a:lt1>
          <a:srgbClr val="FFFFFF"/>
        </a:lt1>
        <a:dk2>
          <a:srgbClr val="000000"/>
        </a:dk2>
        <a:lt2>
          <a:srgbClr val="F7F4D5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CA3C8"/>
        </a:accent1>
        <a:accent2>
          <a:srgbClr val="00CC99"/>
        </a:accent2>
        <a:accent3>
          <a:srgbClr val="FFFFFF"/>
        </a:accent3>
        <a:accent4>
          <a:srgbClr val="174578"/>
        </a:accent4>
        <a:accent5>
          <a:srgbClr val="ACCEE0"/>
        </a:accent5>
        <a:accent6>
          <a:srgbClr val="00B98A"/>
        </a:accent6>
        <a:hlink>
          <a:srgbClr val="9999FF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3399"/>
        </a:dk2>
        <a:lt2>
          <a:srgbClr val="D6E1E2"/>
        </a:lt2>
        <a:accent1>
          <a:srgbClr val="30A483"/>
        </a:accent1>
        <a:accent2>
          <a:srgbClr val="CC9900"/>
        </a:accent2>
        <a:accent3>
          <a:srgbClr val="FFFFFF"/>
        </a:accent3>
        <a:accent4>
          <a:srgbClr val="19456D"/>
        </a:accent4>
        <a:accent5>
          <a:srgbClr val="ADCFC1"/>
        </a:accent5>
        <a:accent6>
          <a:srgbClr val="B98A00"/>
        </a:accent6>
        <a:hlink>
          <a:srgbClr val="1481B8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17cdb2004108l</Template>
  <TotalTime>1911</TotalTime>
  <Words>661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17cdb2004108l</vt:lpstr>
      <vt:lpstr>Image</vt:lpstr>
      <vt:lpstr>Развитие малого и среднего предпринимательства на территории  ЗАТО г. Зеленогорск</vt:lpstr>
      <vt:lpstr>О Фонде</vt:lpstr>
      <vt:lpstr>Услуги Фонда</vt:lpstr>
      <vt:lpstr>Предоставление грантов</vt:lpstr>
      <vt:lpstr>Предоставление субсидий и займов</vt:lpstr>
      <vt:lpstr>Контакты Фонда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1</cp:lastModifiedBy>
  <cp:revision>286</cp:revision>
  <dcterms:created xsi:type="dcterms:W3CDTF">2012-01-16T07:02:05Z</dcterms:created>
  <dcterms:modified xsi:type="dcterms:W3CDTF">2013-09-24T01:25:37Z</dcterms:modified>
</cp:coreProperties>
</file>